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4788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32391" y="6245225"/>
            <a:ext cx="358410" cy="35065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92824"/>
            <a:ext cx="8229600" cy="4312691"/>
          </a:xfrm>
        </p:spPr>
        <p:txBody>
          <a:bodyPr>
            <a:normAutofit/>
          </a:bodyPr>
          <a:lstStyle/>
          <a:p>
            <a:pPr algn="ctr"/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MediaTameen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-Expert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Program</a:t>
            </a:r>
            <a:b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06\02\2018-14\04\2018</a:t>
            </a:r>
          </a:p>
          <a:p>
            <a:pPr algn="ctr" defTabSz="385762">
              <a:defRPr sz="2790" b="1">
                <a:solidFill>
                  <a:srgbClr val="FF00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defTabSz="385762">
              <a:defRPr sz="2790" b="1">
                <a:solidFill>
                  <a:srgbClr val="FF00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Professional Indemnity Insurance</a:t>
            </a:r>
            <a:endParaRPr lang="en-US" sz="1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defTabSz="385762">
              <a:defRPr sz="1710" b="1">
                <a:solidFill>
                  <a:srgbClr val="FF26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Architects &amp; </a:t>
            </a: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Engineers</a:t>
            </a:r>
          </a:p>
          <a:p>
            <a:pPr algn="ctr" defTabSz="385762">
              <a:defRPr sz="1710" b="1">
                <a:solidFill>
                  <a:srgbClr val="FF26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defTabSz="385762">
              <a:defRPr sz="1710" b="1">
                <a:solidFill>
                  <a:srgbClr val="FF26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Mr. Mohammed </a:t>
            </a:r>
            <a:r>
              <a:rPr lang="en-US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Abu Zaid</a:t>
            </a:r>
            <a:endParaRPr 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defTabSz="385762">
              <a:defRPr sz="1710" b="1">
                <a:solidFill>
                  <a:srgbClr val="FF26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8340" y="2142699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6"/>
            <a:ext cx="8229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956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9.jpeg" descr="C:\Users\T.marea\Desktop\PI Presentation\Pics\stockbroker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9611" y="58736"/>
            <a:ext cx="5184778" cy="6740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0.jpeg" descr="C:\Users\T.marea\Desktop\PI Presentation\Pics\stock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" y="476250"/>
            <a:ext cx="8972550" cy="590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11.png" descr="C:\Users\T.marea\Desktop\PI Presentation\Pics\Lawyer[1]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912" y="107950"/>
            <a:ext cx="6553201" cy="6716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12.jpeg" descr="C:\Users\T.marea\Desktop\PI Presentation\Pics\software-programming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8887" y="6350"/>
            <a:ext cx="6626226" cy="684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13.jpeg" descr="C:\Users\T.marea\Desktop\PI Presentation\Pics\consultant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63" y="404811"/>
            <a:ext cx="9148764" cy="6045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ctrTitle"/>
          </p:nvPr>
        </p:nvSpPr>
        <p:spPr>
          <a:xfrm>
            <a:off x="3121025" y="981075"/>
            <a:ext cx="5338763" cy="1066800"/>
          </a:xfrm>
          <a:prstGeom prst="rect">
            <a:avLst/>
          </a:prstGeom>
        </p:spPr>
        <p:txBody>
          <a:bodyPr lIns="0" tIns="0" rIns="0" bIns="0" anchor="ctr"/>
          <a:lstStyle>
            <a:lvl1pPr algn="r" defTabSz="739775">
              <a:defRPr sz="32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Professional Indemnity Types</a:t>
            </a:r>
          </a:p>
        </p:txBody>
      </p:sp>
      <p:sp>
        <p:nvSpPr>
          <p:cNvPr id="53" name="Shape 53"/>
          <p:cNvSpPr>
            <a:spLocks noGrp="1"/>
          </p:cNvSpPr>
          <p:nvPr>
            <p:ph type="subTitle" sz="half" idx="1"/>
          </p:nvPr>
        </p:nvSpPr>
        <p:spPr>
          <a:xfrm>
            <a:off x="850899" y="2420936"/>
            <a:ext cx="7824790" cy="2879727"/>
          </a:xfrm>
          <a:prstGeom prst="rect">
            <a:avLst/>
          </a:prstGeom>
        </p:spPr>
        <p:txBody>
          <a:bodyPr lIns="0" tIns="0" rIns="0" bIns="0"/>
          <a:lstStyle/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architects and engineers.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doctors and hospitals.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accountants.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any kind of consultancy.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financial brokers and insurance brokers 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lawyers.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Professional indemnity for computer specialists.</a:t>
            </a:r>
          </a:p>
          <a:p>
            <a:pPr marL="394492" indent="-394492" algn="just" defTabSz="8032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Any specified profession to be agreed by underwriter</a:t>
            </a:r>
            <a:r>
              <a:rPr sz="1500"/>
              <a:t>.</a:t>
            </a:r>
          </a:p>
        </p:txBody>
      </p:sp>
      <p:pic>
        <p:nvPicPr>
          <p:cNvPr id="5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animBg="1" advAuto="0"/>
      <p:bldP spid="53" grpId="2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subTitle" idx="1"/>
          </p:nvPr>
        </p:nvSpPr>
        <p:spPr>
          <a:xfrm>
            <a:off x="468312" y="1628775"/>
            <a:ext cx="8229601" cy="4525963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914400">
              <a:spcBef>
                <a:spcPts val="1900"/>
              </a:spcBef>
              <a:defRPr sz="8000" b="1" u="sng">
                <a:solidFill>
                  <a:srgbClr val="FF0000"/>
                </a:solidFill>
                <a:effectLst>
                  <a:outerShdw blurRad="12700" dist="635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THREE</a:t>
            </a:r>
          </a:p>
          <a:p>
            <a:pPr algn="ctr" defTabSz="914400">
              <a:spcBef>
                <a:spcPts val="700"/>
              </a:spcBef>
              <a:defRPr sz="18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 defTabSz="914400">
              <a:spcBef>
                <a:spcPts val="1000"/>
              </a:spcBef>
              <a:defRPr sz="44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Related Factors Underpin This Growth In PI Insurance</a:t>
            </a:r>
          </a:p>
        </p:txBody>
      </p:sp>
      <p:pic>
        <p:nvPicPr>
          <p:cNvPr id="57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subTitle" idx="1"/>
          </p:nvPr>
        </p:nvSpPr>
        <p:spPr>
          <a:xfrm>
            <a:off x="468312" y="1628775"/>
            <a:ext cx="8229601" cy="4525963"/>
          </a:xfrm>
          <a:prstGeom prst="rect">
            <a:avLst/>
          </a:prstGeom>
        </p:spPr>
        <p:txBody>
          <a:bodyPr lIns="0" tIns="0" rIns="0" bIns="0"/>
          <a:lstStyle/>
          <a:p>
            <a:pPr marL="100011" indent="-100011" algn="ctr" defTabSz="914400">
              <a:spcBef>
                <a:spcPts val="8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rPr>
              <a:t>NUMBER </a:t>
            </a:r>
            <a:r>
              <a:rPr b="1">
                <a:effectLst>
                  <a:outerShdw blurRad="12700" dist="25400" dir="2700000" rotWithShape="0">
                    <a:srgbClr val="DDDDDD"/>
                  </a:outerShdw>
                </a:effectLst>
              </a:rPr>
              <a:t>1</a:t>
            </a:r>
          </a:p>
          <a:p>
            <a:pPr marL="100011" indent="-100011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endParaRPr sz="800"/>
          </a:p>
          <a:p>
            <a:pPr marL="233361" indent="-233361" defTabSz="914400">
              <a:spcBef>
                <a:spcPts val="600"/>
              </a:spcBef>
              <a:buClr>
                <a:srgbClr val="FF0000"/>
              </a:buClr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 More People  seeking  professional advise and third party support.</a:t>
            </a:r>
          </a:p>
        </p:txBody>
      </p:sp>
      <p:pic>
        <p:nvPicPr>
          <p:cNvPr id="6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subTitle" idx="1"/>
          </p:nvPr>
        </p:nvSpPr>
        <p:spPr>
          <a:xfrm>
            <a:off x="468312" y="1628775"/>
            <a:ext cx="8229601" cy="4525963"/>
          </a:xfrm>
          <a:prstGeom prst="rect">
            <a:avLst/>
          </a:prstGeom>
        </p:spPr>
        <p:txBody>
          <a:bodyPr lIns="0" tIns="0" rIns="0" bIns="0"/>
          <a:lstStyle/>
          <a:p>
            <a:pPr marL="100011" indent="-100011" algn="ctr" defTabSz="914400">
              <a:spcBef>
                <a:spcPts val="8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rPr>
              <a:t>NUMBER </a:t>
            </a:r>
            <a:r>
              <a:rPr b="1">
                <a:effectLst>
                  <a:outerShdw blurRad="12700" dist="25400" dir="2700000" rotWithShape="0">
                    <a:srgbClr val="DDDDDD"/>
                  </a:outerShdw>
                </a:effectLst>
              </a:rPr>
              <a:t>2</a:t>
            </a:r>
          </a:p>
          <a:p>
            <a:pPr marL="100011" indent="-100011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endParaRPr sz="800"/>
          </a:p>
          <a:p>
            <a:pPr marL="233361" indent="-233361" defTabSz="914400">
              <a:spcBef>
                <a:spcPts val="600"/>
              </a:spcBef>
              <a:buClr>
                <a:srgbClr val="FF0000"/>
              </a:buClr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availability of “after the event” legal expenses insurance and the use of contingency fees.</a:t>
            </a:r>
          </a:p>
        </p:txBody>
      </p:sp>
      <p:pic>
        <p:nvPicPr>
          <p:cNvPr id="6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ubTitle" idx="1"/>
          </p:nvPr>
        </p:nvSpPr>
        <p:spPr>
          <a:xfrm>
            <a:off x="468312" y="1628775"/>
            <a:ext cx="8229601" cy="4525963"/>
          </a:xfrm>
          <a:prstGeom prst="rect">
            <a:avLst/>
          </a:prstGeom>
        </p:spPr>
        <p:txBody>
          <a:bodyPr lIns="0" tIns="0" rIns="0" bIns="0"/>
          <a:lstStyle/>
          <a:p>
            <a:pPr marL="100011" indent="-100011" algn="ctr" defTabSz="914400">
              <a:spcBef>
                <a:spcPts val="800"/>
              </a:spcBef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rPr>
              <a:t>NUMBER </a:t>
            </a:r>
            <a:r>
              <a:rPr b="1">
                <a:effectLst>
                  <a:outerShdw blurRad="12700" dist="25400" dir="2700000" rotWithShape="0">
                    <a:srgbClr val="DDDDDD"/>
                  </a:outerShdw>
                </a:effectLst>
              </a:rPr>
              <a:t>3</a:t>
            </a:r>
          </a:p>
          <a:p>
            <a:pPr marL="100011" indent="-100011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endParaRPr sz="800"/>
          </a:p>
          <a:p>
            <a:pPr marL="233361" indent="-233361" defTabSz="914400">
              <a:spcBef>
                <a:spcPts val="600"/>
              </a:spcBef>
              <a:buClr>
                <a:srgbClr val="FF0000"/>
              </a:buClr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requirement laid down by professional bodies that their members have PI insurance to defined minimum liability.</a:t>
            </a:r>
          </a:p>
        </p:txBody>
      </p:sp>
      <p:pic>
        <p:nvPicPr>
          <p:cNvPr id="6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ctrTitle"/>
          </p:nvPr>
        </p:nvSpPr>
        <p:spPr>
          <a:xfrm>
            <a:off x="711507" y="2729907"/>
            <a:ext cx="7772401" cy="1468439"/>
          </a:xfrm>
          <a:prstGeom prst="rect">
            <a:avLst/>
          </a:prstGeom>
        </p:spPr>
        <p:txBody>
          <a:bodyPr lIns="0" tIns="0" rIns="0" bIns="0" anchor="ctr">
            <a:normAutofit fontScale="90000"/>
          </a:bodyPr>
          <a:lstStyle/>
          <a:p>
            <a:pPr algn="ctr" defTabSz="385762">
              <a:defRPr sz="2790" b="1">
                <a:solidFill>
                  <a:srgbClr val="FF00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rofessional</a:t>
            </a:r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dirty="0"/>
              <a:t>I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ndemnity</a:t>
            </a:r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dirty="0"/>
              <a:t>I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nsurance</a:t>
            </a:r>
          </a:p>
          <a:p>
            <a:pPr algn="ctr" defTabSz="385762">
              <a:defRPr sz="1710" b="1">
                <a:solidFill>
                  <a:srgbClr val="FF2600"/>
                </a:solidFill>
                <a:effectLst>
                  <a:outerShdw blurRad="11430" dist="2286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uFill>
                  <a:solidFill>
                    <a:srgbClr val="000000"/>
                  </a:solidFill>
                </a:uFill>
              </a:rPr>
              <a:t>Architects &amp; Engineers </a:t>
            </a:r>
          </a:p>
        </p:txBody>
      </p:sp>
      <p:pic>
        <p:nvPicPr>
          <p:cNvPr id="2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5804" y="520659"/>
            <a:ext cx="3826650" cy="1748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ctrTitle"/>
          </p:nvPr>
        </p:nvSpPr>
        <p:spPr>
          <a:xfrm>
            <a:off x="2339975" y="2130425"/>
            <a:ext cx="6118225" cy="1468438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428625"/>
            <a:r>
              <a:t/>
            </a:r>
            <a:br/>
            <a:r>
              <a:rPr sz="5600" b="1">
                <a:solidFill>
                  <a:srgbClr val="FF0000"/>
                </a:solidFill>
                <a:effectLst>
                  <a:outerShdw blurRad="12700" dist="381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HOW</a:t>
            </a:r>
            <a:br>
              <a:rPr sz="5600" b="1">
                <a:solidFill>
                  <a:srgbClr val="FF0000"/>
                </a:solidFill>
                <a:effectLst>
                  <a:outerShdw blurRad="12700" dist="381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1900">
                <a:latin typeface="Arial"/>
                <a:ea typeface="Arial"/>
                <a:cs typeface="Arial"/>
                <a:sym typeface="Arial"/>
              </a:rPr>
              <a:t>does liability arise</a:t>
            </a:r>
            <a:r>
              <a:rPr sz="19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6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ubTitle" idx="1"/>
          </p:nvPr>
        </p:nvSpPr>
        <p:spPr>
          <a:xfrm>
            <a:off x="468312" y="2060575"/>
            <a:ext cx="8229601" cy="3333750"/>
          </a:xfrm>
          <a:prstGeom prst="rect">
            <a:avLst/>
          </a:prstGeom>
        </p:spPr>
        <p:txBody>
          <a:bodyPr lIns="0" tIns="0" rIns="0" bIns="0"/>
          <a:lstStyle/>
          <a:p>
            <a:pPr marL="257175" indent="-257175" defTabSz="914400"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5800" indent="-6858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Duty of Care.</a:t>
            </a:r>
          </a:p>
          <a:p>
            <a:pPr marL="685800" indent="-6858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Breach of Duty of Care.</a:t>
            </a:r>
          </a:p>
          <a:p>
            <a:pPr marL="685800" indent="-6858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Loss or Damage due to that breach.</a:t>
            </a:r>
          </a:p>
          <a:p>
            <a:pPr marL="685800" indent="-6858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Legal Liability.</a:t>
            </a:r>
          </a:p>
        </p:txBody>
      </p:sp>
      <p:pic>
        <p:nvPicPr>
          <p:cNvPr id="7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ctrTitle"/>
          </p:nvPr>
        </p:nvSpPr>
        <p:spPr>
          <a:xfrm>
            <a:off x="668337" y="1376362"/>
            <a:ext cx="4989513" cy="79216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Malgun Gothic"/>
                <a:ea typeface="Malgun Gothic"/>
                <a:cs typeface="Malgun Gothic"/>
                <a:sym typeface="Malgun Gothic"/>
              </a:defRPr>
            </a:pPr>
            <a:r>
              <a:t>Definition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 </a:t>
            </a:r>
          </a:p>
        </p:txBody>
      </p:sp>
      <p:sp>
        <p:nvSpPr>
          <p:cNvPr id="75" name="Shape 75"/>
          <p:cNvSpPr>
            <a:spLocks noGrp="1"/>
          </p:cNvSpPr>
          <p:nvPr>
            <p:ph type="subTitle" idx="1"/>
          </p:nvPr>
        </p:nvSpPr>
        <p:spPr>
          <a:xfrm>
            <a:off x="468312" y="2420936"/>
            <a:ext cx="8229601" cy="3095627"/>
          </a:xfrm>
          <a:prstGeom prst="rect">
            <a:avLst/>
          </a:prstGeom>
        </p:spPr>
        <p:txBody>
          <a:bodyPr lIns="0" tIns="0" rIns="0" bIns="0"/>
          <a:lstStyle/>
          <a:p>
            <a:pPr defTabSz="914400">
              <a:spcBef>
                <a:spcPts val="700"/>
              </a:spcBef>
              <a:defRPr sz="32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algn="just" defTabSz="914400">
              <a:spcBef>
                <a:spcPts val="700"/>
              </a:spcBef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	The insured’s legal liability due to breach of any agreed </a:t>
            </a:r>
            <a:r>
              <a:rPr b="1">
                <a:solidFill>
                  <a:schemeClr val="accent3"/>
                </a:solidFill>
              </a:rPr>
              <a:t>Profession</a:t>
            </a:r>
            <a:r>
              <a:t> by reason of any </a:t>
            </a:r>
            <a:r>
              <a:rPr u="sng">
                <a:solidFill>
                  <a:schemeClr val="accent3"/>
                </a:solidFill>
              </a:rPr>
              <a:t>negligent act</a:t>
            </a:r>
            <a:r>
              <a:t>, </a:t>
            </a:r>
            <a:r>
              <a:rPr u="sng">
                <a:solidFill>
                  <a:schemeClr val="accent3"/>
                </a:solidFill>
              </a:rPr>
              <a:t>error</a:t>
            </a:r>
            <a:r>
              <a:t> or </a:t>
            </a:r>
            <a:r>
              <a:rPr u="sng">
                <a:solidFill>
                  <a:schemeClr val="accent3"/>
                </a:solidFill>
              </a:rPr>
              <a:t>omission</a:t>
            </a:r>
            <a:r>
              <a:t> committed or alleged to have been committed</a:t>
            </a:r>
          </a:p>
        </p:txBody>
      </p:sp>
      <p:pic>
        <p:nvPicPr>
          <p:cNvPr id="7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animBg="1" advAuto="0"/>
      <p:bldP spid="75" grpId="2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ctrTitle"/>
          </p:nvPr>
        </p:nvSpPr>
        <p:spPr>
          <a:xfrm>
            <a:off x="2987675" y="1362075"/>
            <a:ext cx="5421313" cy="114458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pPr>
            <a:r>
              <a:t>Who is the Insured</a:t>
            </a:r>
            <a:r>
              <a:rPr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9" name="Shape 79"/>
          <p:cNvSpPr>
            <a:spLocks noGrp="1"/>
          </p:cNvSpPr>
          <p:nvPr>
            <p:ph type="subTitle" sz="half" idx="1"/>
          </p:nvPr>
        </p:nvSpPr>
        <p:spPr>
          <a:xfrm>
            <a:off x="1331912" y="2922586"/>
            <a:ext cx="6985001" cy="3043239"/>
          </a:xfrm>
          <a:prstGeom prst="rect">
            <a:avLst/>
          </a:prstGeom>
        </p:spPr>
        <p:txBody>
          <a:bodyPr lIns="0" tIns="0" rIns="0" bIns="0"/>
          <a:lstStyle/>
          <a:p>
            <a:pPr algn="just" defTabSz="914400">
              <a:spcBef>
                <a:spcPts val="700"/>
              </a:spcBef>
              <a:defRPr sz="32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Professional Business name (official commercial name) and their employees and any other affiliated offices related to the insured.</a:t>
            </a:r>
          </a:p>
          <a:p>
            <a:pPr algn="just" defTabSz="914400">
              <a:spcBef>
                <a:spcPts val="7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endParaRPr sz="280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algn="just" defTabSz="914400">
              <a:spcBef>
                <a:spcPts val="400"/>
              </a:spcBef>
              <a:defRPr sz="2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	(If required and mentioned in the proposal form ). </a:t>
            </a:r>
          </a:p>
        </p:txBody>
      </p:sp>
      <p:pic>
        <p:nvPicPr>
          <p:cNvPr id="8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ctrTitle"/>
          </p:nvPr>
        </p:nvSpPr>
        <p:spPr>
          <a:xfrm>
            <a:off x="2411411" y="1771650"/>
            <a:ext cx="5905503" cy="720725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Basis of Coverage</a:t>
            </a:r>
          </a:p>
        </p:txBody>
      </p:sp>
      <p:sp>
        <p:nvSpPr>
          <p:cNvPr id="83" name="Shape 83"/>
          <p:cNvSpPr>
            <a:spLocks noGrp="1"/>
          </p:cNvSpPr>
          <p:nvPr>
            <p:ph type="subTitle" sz="half" idx="1"/>
          </p:nvPr>
        </p:nvSpPr>
        <p:spPr>
          <a:xfrm>
            <a:off x="468312" y="3140075"/>
            <a:ext cx="8229601" cy="2089150"/>
          </a:xfrm>
          <a:prstGeom prst="rect">
            <a:avLst/>
          </a:prstGeom>
        </p:spPr>
        <p:txBody>
          <a:bodyPr lIns="0" tIns="0" rIns="0" bIns="0"/>
          <a:lstStyle/>
          <a:p>
            <a:pPr marL="466725" indent="-466725" defTabSz="9144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Annual Blanket Basis.</a:t>
            </a:r>
          </a:p>
          <a:p>
            <a:pPr marL="200025" indent="-200025" defTabSz="914400">
              <a:spcBef>
                <a:spcPts val="7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66725" indent="-466725" defTabSz="9144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Single Project Basis.</a:t>
            </a:r>
          </a:p>
        </p:txBody>
      </p:sp>
      <p:pic>
        <p:nvPicPr>
          <p:cNvPr id="8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1" animBg="1" advAuto="0"/>
      <p:bldP spid="83" grpId="2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ctrTitle"/>
          </p:nvPr>
        </p:nvSpPr>
        <p:spPr>
          <a:xfrm>
            <a:off x="2411411" y="1771650"/>
            <a:ext cx="5905503" cy="720725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Annual Cover </a:t>
            </a:r>
          </a:p>
        </p:txBody>
      </p:sp>
      <p:sp>
        <p:nvSpPr>
          <p:cNvPr id="87" name="Shape 87"/>
          <p:cNvSpPr>
            <a:spLocks noGrp="1"/>
          </p:cNvSpPr>
          <p:nvPr>
            <p:ph type="subTitle" sz="half" idx="1"/>
          </p:nvPr>
        </p:nvSpPr>
        <p:spPr>
          <a:xfrm>
            <a:off x="468312" y="3140075"/>
            <a:ext cx="8229601" cy="2089150"/>
          </a:xfrm>
          <a:prstGeom prst="rect">
            <a:avLst/>
          </a:prstGeom>
        </p:spPr>
        <p:txBody>
          <a:bodyPr lIns="0" tIns="0" rIns="0" bIns="0"/>
          <a:lstStyle/>
          <a:p>
            <a:pPr marL="466725" indent="-466725" defTabSz="9144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Cost reduction distributed on all projects.</a:t>
            </a:r>
          </a:p>
          <a:p>
            <a:pPr marL="200025" indent="-200025" defTabSz="914400">
              <a:spcBef>
                <a:spcPts val="7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66725" indent="-466725" defTabSz="9144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Wider discovery period.</a:t>
            </a:r>
          </a:p>
        </p:txBody>
      </p:sp>
      <p:pic>
        <p:nvPicPr>
          <p:cNvPr id="8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animBg="1" advAuto="0"/>
      <p:bldP spid="87" grpId="2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ctrTitle"/>
          </p:nvPr>
        </p:nvSpPr>
        <p:spPr>
          <a:xfrm>
            <a:off x="2411411" y="1771650"/>
            <a:ext cx="5905503" cy="720725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Single Project  </a:t>
            </a:r>
          </a:p>
        </p:txBody>
      </p:sp>
      <p:sp>
        <p:nvSpPr>
          <p:cNvPr id="91" name="Shape 91"/>
          <p:cNvSpPr>
            <a:spLocks noGrp="1"/>
          </p:cNvSpPr>
          <p:nvPr>
            <p:ph type="subTitle" sz="half" idx="1"/>
          </p:nvPr>
        </p:nvSpPr>
        <p:spPr>
          <a:xfrm>
            <a:off x="468312" y="3140075"/>
            <a:ext cx="8229601" cy="208915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410718" indent="-410718" defTabSz="804672">
              <a:spcBef>
                <a:spcPts val="500"/>
              </a:spcBef>
              <a:buSzPct val="100000"/>
              <a:buFont typeface="Arial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Separate Guaranteed Long Lasting Cover.</a:t>
            </a:r>
          </a:p>
          <a:p>
            <a:pPr marL="176021" indent="-176021" defTabSz="804672">
              <a:spcBef>
                <a:spcPts val="600"/>
              </a:spcBef>
              <a:defRPr sz="2464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10718" indent="-410718" defTabSz="804672">
              <a:spcBef>
                <a:spcPts val="500"/>
              </a:spcBef>
              <a:buSzPct val="100000"/>
              <a:buFont typeface="Arial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Limit not shared with another projects.</a:t>
            </a:r>
          </a:p>
          <a:p>
            <a:pPr marL="410718" indent="-410718" defTabSz="804672">
              <a:spcBef>
                <a:spcPts val="500"/>
              </a:spcBef>
              <a:buSzPct val="100000"/>
              <a:buFont typeface="Arial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10718" indent="-410718" defTabSz="804672">
              <a:spcBef>
                <a:spcPts val="500"/>
              </a:spcBef>
              <a:buSzPct val="100000"/>
              <a:buFont typeface="Arial"/>
              <a:buChar char="•"/>
              <a:defRPr sz="2464">
                <a:latin typeface="Arial"/>
                <a:ea typeface="Arial"/>
                <a:cs typeface="Arial"/>
                <a:sym typeface="Arial"/>
              </a:defRPr>
            </a:pPr>
            <a:r>
              <a:t>More accurate pricing.</a:t>
            </a:r>
          </a:p>
        </p:txBody>
      </p:sp>
      <p:pic>
        <p:nvPicPr>
          <p:cNvPr id="9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 animBg="1" advAuto="0"/>
      <p:bldP spid="91" grpId="2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ctrTitle"/>
          </p:nvPr>
        </p:nvSpPr>
        <p:spPr>
          <a:xfrm>
            <a:off x="3059111" y="1628775"/>
            <a:ext cx="5329239" cy="1439863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Proposal Form and Risk Underwriting</a:t>
            </a:r>
          </a:p>
        </p:txBody>
      </p:sp>
      <p:sp>
        <p:nvSpPr>
          <p:cNvPr id="95" name="Shape 95"/>
          <p:cNvSpPr>
            <a:spLocks noGrp="1"/>
          </p:cNvSpPr>
          <p:nvPr>
            <p:ph type="subTitle" sz="half" idx="1"/>
          </p:nvPr>
        </p:nvSpPr>
        <p:spPr>
          <a:xfrm>
            <a:off x="395287" y="3335337"/>
            <a:ext cx="8229601" cy="2109789"/>
          </a:xfrm>
          <a:prstGeom prst="rect">
            <a:avLst/>
          </a:prstGeom>
        </p:spPr>
        <p:txBody>
          <a:bodyPr lIns="0" tIns="0" rIns="0" bIns="0"/>
          <a:lstStyle/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Scope of works.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Annual turnover.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Territorial limits.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Choice of law and Jurisdiction.</a:t>
            </a:r>
          </a:p>
        </p:txBody>
      </p:sp>
      <p:pic>
        <p:nvPicPr>
          <p:cNvPr id="9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animBg="1" advAuto="0"/>
      <p:bldP spid="95" grpId="2" build="p" bldLvl="5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ctrTitle"/>
          </p:nvPr>
        </p:nvSpPr>
        <p:spPr>
          <a:xfrm>
            <a:off x="3059111" y="1628775"/>
            <a:ext cx="5329239" cy="1439863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Proposal Form and Risk Underwriting</a:t>
            </a:r>
          </a:p>
        </p:txBody>
      </p:sp>
      <p:sp>
        <p:nvSpPr>
          <p:cNvPr id="99" name="Shape 99"/>
          <p:cNvSpPr>
            <a:spLocks noGrp="1"/>
          </p:cNvSpPr>
          <p:nvPr>
            <p:ph type="subTitle" sz="half" idx="1"/>
          </p:nvPr>
        </p:nvSpPr>
        <p:spPr>
          <a:xfrm>
            <a:off x="395287" y="3335337"/>
            <a:ext cx="8229601" cy="2109789"/>
          </a:xfrm>
          <a:prstGeom prst="rect">
            <a:avLst/>
          </a:prstGeom>
        </p:spPr>
        <p:txBody>
          <a:bodyPr lIns="0" tIns="0" rIns="0" bIns="0"/>
          <a:lstStyle/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Experience &amp; staff.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Limits of indemnity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Retroactive Date.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Deductible/Excess.</a:t>
            </a:r>
          </a:p>
        </p:txBody>
      </p:sp>
      <p:pic>
        <p:nvPicPr>
          <p:cNvPr id="10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animBg="1" advAuto="0"/>
      <p:bldP spid="99" grpId="2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ctrTitle"/>
          </p:nvPr>
        </p:nvSpPr>
        <p:spPr>
          <a:xfrm>
            <a:off x="3059111" y="1628775"/>
            <a:ext cx="5329239" cy="1439863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Legal Form &amp; Structure 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ubTitle" sz="half" idx="1"/>
          </p:nvPr>
        </p:nvSpPr>
        <p:spPr>
          <a:xfrm>
            <a:off x="395287" y="3335337"/>
            <a:ext cx="8229601" cy="2109789"/>
          </a:xfrm>
          <a:prstGeom prst="rect">
            <a:avLst/>
          </a:prstGeom>
        </p:spPr>
        <p:txBody>
          <a:bodyPr lIns="0" tIns="0" rIns="0" bIns="0"/>
          <a:lstStyle/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Stand Alone.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Sub-Consultant/s.</a:t>
            </a:r>
          </a:p>
          <a:p>
            <a:pPr marL="800100" indent="-800100" algn="just" defTabSz="9144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Joint Venture JV.</a:t>
            </a:r>
          </a:p>
        </p:txBody>
      </p:sp>
      <p:pic>
        <p:nvPicPr>
          <p:cNvPr id="10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animBg="1" advAuto="0"/>
      <p:bldP spid="103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ubTitle" idx="1"/>
          </p:nvPr>
        </p:nvSpPr>
        <p:spPr>
          <a:xfrm>
            <a:off x="457200" y="1549796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defTabSz="914400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	</a:t>
            </a:r>
          </a:p>
          <a:p>
            <a:pPr algn="just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Professional Liability Insurance</a:t>
            </a:r>
            <a:r>
              <a:rPr b="0" dirty="0"/>
              <a:t> (</a:t>
            </a:r>
            <a:r>
              <a:rPr dirty="0"/>
              <a:t>PLI</a:t>
            </a:r>
            <a:r>
              <a:rPr b="0" dirty="0"/>
              <a:t>).</a:t>
            </a:r>
          </a:p>
          <a:p>
            <a:pPr algn="just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  <a:p>
            <a:pPr algn="just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Also called </a:t>
            </a:r>
            <a:r>
              <a:rPr dirty="0"/>
              <a:t>Professional Indemnity Insurance</a:t>
            </a:r>
            <a:r>
              <a:rPr b="0" dirty="0"/>
              <a:t> (</a:t>
            </a:r>
            <a:r>
              <a:rPr dirty="0"/>
              <a:t>PII</a:t>
            </a:r>
            <a:r>
              <a:rPr b="0" dirty="0"/>
              <a:t>).</a:t>
            </a:r>
          </a:p>
          <a:p>
            <a:pPr algn="just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  <a:p>
            <a:pPr algn="just" defTabSz="914400">
              <a:spcBef>
                <a:spcPts val="600"/>
              </a:spcBef>
              <a:defRPr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BUT more commonly known as </a:t>
            </a:r>
            <a:r>
              <a:rPr dirty="0"/>
              <a:t>Errors &amp; Omissions</a:t>
            </a:r>
            <a:r>
              <a:rPr b="0" dirty="0"/>
              <a:t> (</a:t>
            </a:r>
            <a:r>
              <a:rPr dirty="0"/>
              <a:t>E&amp;O</a:t>
            </a:r>
            <a:r>
              <a:rPr b="0" dirty="0"/>
              <a:t>)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in the US.</a:t>
            </a:r>
          </a:p>
        </p:txBody>
      </p:sp>
      <p:pic>
        <p:nvPicPr>
          <p:cNvPr id="2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ctrTitle"/>
          </p:nvPr>
        </p:nvSpPr>
        <p:spPr>
          <a:xfrm>
            <a:off x="3059111" y="906462"/>
            <a:ext cx="5421314" cy="114458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 defTabSz="914400">
              <a:defRPr sz="44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pPr>
            <a:r>
              <a:t>Extensions</a:t>
            </a:r>
            <a:br/>
            <a:r>
              <a:rPr sz="1800"/>
              <a:t>Standard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ubTitle" sz="half" idx="1"/>
          </p:nvPr>
        </p:nvSpPr>
        <p:spPr>
          <a:xfrm>
            <a:off x="179387" y="2349500"/>
            <a:ext cx="8229601" cy="1800225"/>
          </a:xfrm>
          <a:prstGeom prst="rect">
            <a:avLst/>
          </a:prstGeom>
        </p:spPr>
        <p:txBody>
          <a:bodyPr lIns="0" tIns="0" rIns="0" bIns="0"/>
          <a:lstStyle/>
          <a:p>
            <a:pPr marL="783166" lvl="1" indent="-325966" algn="just" defTabSz="914400">
              <a:spcBef>
                <a:spcPts val="500"/>
              </a:spcBef>
              <a:buSzPct val="100000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Loss of document.</a:t>
            </a:r>
            <a:endParaRPr sz="1800"/>
          </a:p>
          <a:p>
            <a:pPr marL="783166" lvl="1" indent="-325966" algn="just" defTabSz="914400">
              <a:spcBef>
                <a:spcPts val="500"/>
              </a:spcBef>
              <a:buSzPct val="100000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Loss of computer records.</a:t>
            </a:r>
            <a:endParaRPr sz="1800"/>
          </a:p>
          <a:p>
            <a:pPr marL="783166" lvl="1" indent="-325966" algn="just" defTabSz="914400">
              <a:spcBef>
                <a:spcPts val="500"/>
              </a:spcBef>
              <a:buSzPct val="100000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Dishonesty of employees.</a:t>
            </a:r>
            <a:endParaRPr sz="1800"/>
          </a:p>
          <a:p>
            <a:pPr marL="783166" lvl="1" indent="-325966" algn="just" defTabSz="914400">
              <a:spcBef>
                <a:spcPts val="500"/>
              </a:spcBef>
              <a:buSzPct val="100000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Libel and Slander.</a:t>
            </a:r>
          </a:p>
        </p:txBody>
      </p:sp>
      <p:pic>
        <p:nvPicPr>
          <p:cNvPr id="10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ctrTitle"/>
          </p:nvPr>
        </p:nvSpPr>
        <p:spPr>
          <a:xfrm>
            <a:off x="2867024" y="1771650"/>
            <a:ext cx="5665790" cy="865188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4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Limits of Indemnity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ubTitle" sz="half" idx="1"/>
          </p:nvPr>
        </p:nvSpPr>
        <p:spPr>
          <a:xfrm>
            <a:off x="395287" y="3429000"/>
            <a:ext cx="8229601" cy="1584325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Any one loss/ occurrence/ claims.</a:t>
            </a:r>
          </a:p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Aggregate limits during insurance period.</a:t>
            </a:r>
          </a:p>
        </p:txBody>
      </p:sp>
      <p:pic>
        <p:nvPicPr>
          <p:cNvPr id="11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build="p" bldLvl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ctrTitle"/>
          </p:nvPr>
        </p:nvSpPr>
        <p:spPr>
          <a:xfrm>
            <a:off x="2867024" y="1771650"/>
            <a:ext cx="5665790" cy="865188"/>
          </a:xfrm>
          <a:prstGeom prst="rect">
            <a:avLst/>
          </a:prstGeom>
        </p:spPr>
        <p:txBody>
          <a:bodyPr lIns="0" tIns="0" rIns="0" bIns="0" anchor="ctr"/>
          <a:lstStyle>
            <a:lvl1pPr algn="r" defTabSz="585215">
              <a:defRPr sz="2816" b="1">
                <a:solidFill>
                  <a:srgbClr val="FF0000"/>
                </a:solidFill>
                <a:effectLst>
                  <a:outerShdw blurRad="8128" dist="16256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Risky Location &amp; High Value / Concentration of Risk 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ubTitle" sz="half" idx="1"/>
          </p:nvPr>
        </p:nvSpPr>
        <p:spPr>
          <a:xfrm>
            <a:off x="395287" y="3429000"/>
            <a:ext cx="8229601" cy="1584325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High Limit per event.</a:t>
            </a:r>
          </a:p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Double amount for the policy aggregate.</a:t>
            </a:r>
          </a:p>
        </p:txBody>
      </p:sp>
      <p:pic>
        <p:nvPicPr>
          <p:cNvPr id="11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1" build="p" bldLvl="5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0140" y="1678748"/>
            <a:ext cx="6303720" cy="4198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2867024" y="1771650"/>
            <a:ext cx="5665790" cy="865188"/>
          </a:xfrm>
          <a:prstGeom prst="rect">
            <a:avLst/>
          </a:prstGeom>
        </p:spPr>
        <p:txBody>
          <a:bodyPr lIns="0" tIns="0" rIns="0" bIns="0" anchor="ctr"/>
          <a:lstStyle>
            <a:lvl1pPr algn="r" defTabSz="594359">
              <a:defRPr sz="2859" b="1">
                <a:solidFill>
                  <a:srgbClr val="FF0000"/>
                </a:solidFill>
                <a:effectLst>
                  <a:outerShdw blurRad="8255" dist="1651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Litigation &amp; Geographical Scope  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ubTitle" sz="half" idx="1"/>
          </p:nvPr>
        </p:nvSpPr>
        <p:spPr>
          <a:xfrm>
            <a:off x="395287" y="3429000"/>
            <a:ext cx="8229601" cy="1584325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Jurisdiction. </a:t>
            </a:r>
          </a:p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Geographical Limit </a:t>
            </a:r>
          </a:p>
        </p:txBody>
      </p:sp>
      <p:pic>
        <p:nvPicPr>
          <p:cNvPr id="12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build="p" bldLvl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041" y="1635505"/>
            <a:ext cx="7609918" cy="4280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ctrTitle"/>
          </p:nvPr>
        </p:nvSpPr>
        <p:spPr>
          <a:xfrm>
            <a:off x="2867024" y="1771650"/>
            <a:ext cx="5665790" cy="865188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14400">
              <a:defRPr sz="44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Claims Trigger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ubTitle" sz="half" idx="1"/>
          </p:nvPr>
        </p:nvSpPr>
        <p:spPr>
          <a:xfrm>
            <a:off x="395287" y="3429000"/>
            <a:ext cx="8229601" cy="1584325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Claims Made / Claims Discovery.</a:t>
            </a:r>
          </a:p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Claims Occurrence.</a:t>
            </a:r>
          </a:p>
        </p:txBody>
      </p:sp>
      <p:pic>
        <p:nvPicPr>
          <p:cNvPr id="13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bldLvl="5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539750" y="1052511"/>
            <a:ext cx="8229600" cy="475297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defTabSz="914400">
              <a:defRPr sz="40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pPr>
            <a:r>
              <a:t>Professional Indemnity Policy is a Claims Made policy</a:t>
            </a:r>
            <a:r>
              <a:rPr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  <a:t/>
            </a:r>
            <a:br>
              <a:rPr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 sz="2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What is</a:t>
            </a:r>
            <a:r>
              <a:rPr b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>
                <a:latin typeface="Berlin Sans FB"/>
                <a:ea typeface="Berlin Sans FB"/>
                <a:cs typeface="Berlin Sans FB"/>
                <a:sym typeface="Berlin Sans FB"/>
              </a:rPr>
              <a:t>Retro-active</a:t>
            </a:r>
            <a:r>
              <a:rPr b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</a:rPr>
              <a:t> </a:t>
            </a:r>
            <a:r>
              <a:rPr sz="2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date and its benefits?</a:t>
            </a:r>
            <a:r>
              <a:rPr b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3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698750" y="3992562"/>
            <a:ext cx="3959225" cy="1"/>
          </a:xfrm>
          <a:prstGeom prst="line">
            <a:avLst/>
          </a:prstGeom>
          <a:ln w="76200">
            <a:solidFill>
              <a:srgbClr val="FF0000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755649" y="3992562"/>
            <a:ext cx="1871665" cy="1"/>
          </a:xfrm>
          <a:prstGeom prst="line">
            <a:avLst/>
          </a:prstGeom>
          <a:ln w="76200">
            <a:solidFill>
              <a:srgbClr val="000000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6732586" y="3992562"/>
            <a:ext cx="1871664" cy="1"/>
          </a:xfrm>
          <a:prstGeom prst="line">
            <a:avLst/>
          </a:prstGeom>
          <a:ln w="76200">
            <a:solidFill>
              <a:srgbClr val="000000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627311" y="3776662"/>
            <a:ext cx="2" cy="576264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659561" y="3776662"/>
            <a:ext cx="2" cy="576264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2051050" y="4568825"/>
            <a:ext cx="1152525" cy="88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Inception Date</a:t>
            </a:r>
          </a:p>
          <a:p>
            <a: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 baseline="29998"/>
              <a:t>st</a:t>
            </a:r>
            <a:r>
              <a:t> of Jan</a:t>
            </a:r>
          </a:p>
        </p:txBody>
      </p:sp>
      <p:sp>
        <p:nvSpPr>
          <p:cNvPr id="141" name="Shape 141"/>
          <p:cNvSpPr/>
          <p:nvPr/>
        </p:nvSpPr>
        <p:spPr>
          <a:xfrm>
            <a:off x="6011862" y="4568825"/>
            <a:ext cx="1295402" cy="656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Expiry Date</a:t>
            </a:r>
          </a:p>
          <a:p>
            <a: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31</a:t>
            </a:r>
            <a:r>
              <a:rPr baseline="29998"/>
              <a:t>st</a:t>
            </a:r>
            <a:r>
              <a:t> of Dec</a:t>
            </a:r>
          </a:p>
        </p:txBody>
      </p:sp>
      <p:sp>
        <p:nvSpPr>
          <p:cNvPr id="142" name="Shape 142"/>
          <p:cNvSpPr/>
          <p:nvPr/>
        </p:nvSpPr>
        <p:spPr>
          <a:xfrm>
            <a:off x="3490912" y="3416300"/>
            <a:ext cx="2232027" cy="31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Period of Insurance</a:t>
            </a:r>
          </a:p>
        </p:txBody>
      </p:sp>
      <p:sp>
        <p:nvSpPr>
          <p:cNvPr id="143" name="Shape 143"/>
          <p:cNvSpPr/>
          <p:nvPr/>
        </p:nvSpPr>
        <p:spPr>
          <a:xfrm>
            <a:off x="6659561" y="3440112"/>
            <a:ext cx="1944689" cy="31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Reporting Period</a:t>
            </a:r>
          </a:p>
        </p:txBody>
      </p:sp>
      <p:sp>
        <p:nvSpPr>
          <p:cNvPr id="144" name="Shape 144"/>
          <p:cNvSpPr/>
          <p:nvPr/>
        </p:nvSpPr>
        <p:spPr>
          <a:xfrm>
            <a:off x="611186" y="3416300"/>
            <a:ext cx="1944690" cy="31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Retro-active Date</a:t>
            </a:r>
          </a:p>
        </p:txBody>
      </p:sp>
      <p:sp>
        <p:nvSpPr>
          <p:cNvPr id="145" name="Shape 145"/>
          <p:cNvSpPr/>
          <p:nvPr/>
        </p:nvSpPr>
        <p:spPr>
          <a:xfrm>
            <a:off x="2555875" y="1336675"/>
            <a:ext cx="4248150" cy="54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900"/>
              </a:spcBef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Insurance Time Line</a:t>
            </a:r>
          </a:p>
        </p:txBody>
      </p:sp>
      <p:pic>
        <p:nvPicPr>
          <p:cNvPr id="14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ctrTitle"/>
          </p:nvPr>
        </p:nvSpPr>
        <p:spPr>
          <a:xfrm>
            <a:off x="2843211" y="908050"/>
            <a:ext cx="5710239" cy="865188"/>
          </a:xfrm>
          <a:prstGeom prst="rect">
            <a:avLst/>
          </a:prstGeom>
        </p:spPr>
        <p:txBody>
          <a:bodyPr lIns="0" tIns="0" rIns="0" bIns="0" anchor="ctr"/>
          <a:lstStyle>
            <a:lvl1pPr algn="r" defTabSz="822325">
              <a:defRPr sz="3600" b="1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</a:defRPr>
            </a:lvl1pPr>
          </a:lstStyle>
          <a:p>
            <a:r>
              <a:t>Some General Exclusions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ubTitle" idx="1"/>
          </p:nvPr>
        </p:nvSpPr>
        <p:spPr>
          <a:xfrm>
            <a:off x="395286" y="2289175"/>
            <a:ext cx="8218490" cy="3732213"/>
          </a:xfrm>
          <a:prstGeom prst="rect">
            <a:avLst/>
          </a:prstGeom>
        </p:spPr>
        <p:txBody>
          <a:bodyPr lIns="0" tIns="0" rIns="0" bIns="0"/>
          <a:lstStyle/>
          <a:p>
            <a:pPr marL="1625600" indent="-16256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Any negligent act, error or omission in connection with services or activities going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beyond the scope of professional services typically performed</a:t>
            </a:r>
            <a:r>
              <a:t> as an architect and/or consulting engineer under domestic legislation, ethical codes and rules.</a:t>
            </a:r>
          </a:p>
        </p:txBody>
      </p:sp>
      <p:pic>
        <p:nvPicPr>
          <p:cNvPr id="15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49" grpId="2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subTitle" idx="1"/>
          </p:nvPr>
        </p:nvSpPr>
        <p:spPr>
          <a:xfrm>
            <a:off x="468312" y="1628775"/>
            <a:ext cx="8229601" cy="4525963"/>
          </a:xfrm>
          <a:prstGeom prst="rect">
            <a:avLst/>
          </a:prstGeom>
        </p:spPr>
        <p:txBody>
          <a:bodyPr lIns="0" tIns="0" rIns="0" bIns="0"/>
          <a:lstStyle/>
          <a:p>
            <a:pPr defTabSz="914400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defTabSz="914400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Form of </a:t>
            </a:r>
            <a:r>
              <a:rPr b="1">
                <a:solidFill>
                  <a:schemeClr val="accent3"/>
                </a:solidFill>
              </a:rPr>
              <a:t>Protection</a:t>
            </a:r>
            <a:r>
              <a:t> against </a:t>
            </a:r>
            <a:r>
              <a:rPr b="1">
                <a:solidFill>
                  <a:schemeClr val="accent3"/>
                </a:solidFill>
              </a:rPr>
              <a:t>Damages</a:t>
            </a:r>
            <a:r>
              <a:rPr b="1"/>
              <a:t>  </a:t>
            </a:r>
            <a:r>
              <a:t>resulting from any </a:t>
            </a:r>
            <a:r>
              <a:rPr b="1">
                <a:solidFill>
                  <a:srgbClr val="FF2600"/>
                </a:solidFill>
              </a:rPr>
              <a:t>Error</a:t>
            </a:r>
            <a:r>
              <a:t> and </a:t>
            </a:r>
            <a:r>
              <a:rPr b="1">
                <a:solidFill>
                  <a:srgbClr val="FF2600"/>
                </a:solidFill>
              </a:rPr>
              <a:t>Omission</a:t>
            </a:r>
            <a:r>
              <a:t> to third parties  resulting from  consultancy / services / advise from any </a:t>
            </a:r>
            <a:r>
              <a:rPr b="1" u="sng"/>
              <a:t>Professional </a:t>
            </a:r>
            <a:r>
              <a:t>entity or individual. </a:t>
            </a:r>
          </a:p>
        </p:txBody>
      </p:sp>
      <p:pic>
        <p:nvPicPr>
          <p:cNvPr id="2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build="p" bldLvl="5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subTitle" idx="1"/>
          </p:nvPr>
        </p:nvSpPr>
        <p:spPr>
          <a:xfrm>
            <a:off x="426242" y="2073275"/>
            <a:ext cx="8291516" cy="4065588"/>
          </a:xfrm>
          <a:prstGeom prst="rect">
            <a:avLst/>
          </a:prstGeom>
        </p:spPr>
        <p:txBody>
          <a:bodyPr lIns="0" tIns="0" rIns="0" bIns="0"/>
          <a:lstStyle/>
          <a:p>
            <a:pPr marL="1625600" indent="-16256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Any neglect, error or omission by the Insured in effecting or maintaining insurance or in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providing finance or advice on financial matters.</a:t>
            </a:r>
          </a:p>
          <a:p>
            <a:pPr marL="1625600" indent="-16256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Financial loss resulting from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exceeding cost estimates and time limits.</a:t>
            </a:r>
          </a:p>
        </p:txBody>
      </p:sp>
      <p:pic>
        <p:nvPicPr>
          <p:cNvPr id="15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build="p" bldLvl="5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subTitle" idx="1"/>
          </p:nvPr>
        </p:nvSpPr>
        <p:spPr>
          <a:xfrm>
            <a:off x="395286" y="1773236"/>
            <a:ext cx="8291515" cy="4205289"/>
          </a:xfrm>
          <a:prstGeom prst="rect">
            <a:avLst/>
          </a:prstGeom>
        </p:spPr>
        <p:txBody>
          <a:bodyPr lIns="0" tIns="0" rIns="0" bIns="0"/>
          <a:lstStyle/>
          <a:p>
            <a:pPr marL="1428750" indent="-1428750" algn="just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Liability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assumed by the Insured by contract</a:t>
            </a:r>
            <a:r>
              <a:t> or any other agreement or any express warranty or guarantee given by the Insured which increases the Insured's legal liability.</a:t>
            </a:r>
          </a:p>
          <a:p>
            <a:pPr marL="1428750" indent="-1428750" algn="just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Any claim made against the Insured as the result of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any intentional, dishonest, malicious, criminal or illegal act</a:t>
            </a:r>
            <a:r>
              <a:t> on the part of  the Insured or his employees.</a:t>
            </a:r>
          </a:p>
        </p:txBody>
      </p:sp>
      <p:pic>
        <p:nvPicPr>
          <p:cNvPr id="15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build="p" bldLvl="5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ubTitle" idx="1"/>
          </p:nvPr>
        </p:nvSpPr>
        <p:spPr>
          <a:xfrm>
            <a:off x="395287" y="1916111"/>
            <a:ext cx="8229601" cy="4525964"/>
          </a:xfrm>
          <a:prstGeom prst="rect">
            <a:avLst/>
          </a:prstGeom>
        </p:spPr>
        <p:txBody>
          <a:bodyPr lIns="0" tIns="0" rIns="0" bIns="0"/>
          <a:lstStyle/>
          <a:p>
            <a:pPr marL="1428750" indent="-1428750" algn="just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The ownership, use, occupation or lease of property,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mobile or immobile, including waterborne vessel or craft or aircraft or motor vehicle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,</a:t>
            </a:r>
            <a:r>
              <a:t> by, to, or on behalf of, the Insured.</a:t>
            </a:r>
          </a:p>
          <a:p>
            <a:pPr marL="1428750" indent="-1428750" algn="just" defTabSz="914400">
              <a:spcBef>
                <a:spcPts val="700"/>
              </a:spcBef>
              <a:buSzPct val="100000"/>
              <a:buFont typeface="Arial"/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Any liability of whatsoever nature, directly or indirectly caused or contributed to by, or arising from,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pollution of air, water or soil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.</a:t>
            </a:r>
          </a:p>
        </p:txBody>
      </p:sp>
      <p:pic>
        <p:nvPicPr>
          <p:cNvPr id="15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build="p" bldLvl="5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ubTitle" idx="1"/>
          </p:nvPr>
        </p:nvSpPr>
        <p:spPr>
          <a:xfrm>
            <a:off x="395287" y="1916111"/>
            <a:ext cx="8229601" cy="4525964"/>
          </a:xfrm>
          <a:prstGeom prst="rect">
            <a:avLst/>
          </a:prstGeom>
        </p:spPr>
        <p:txBody>
          <a:bodyPr lIns="0" tIns="0" rIns="0" bIns="0"/>
          <a:lstStyle/>
          <a:p>
            <a:pPr marL="1625600" indent="-16256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Liability resulting from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asbestos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t>or any related disease (including cancer) resulting from the existence, production, handling, processing, manufacture, sale, distribution, storage, deposit or use of asbestos, asbestos products and/or products containing asbestos.</a:t>
            </a:r>
          </a:p>
        </p:txBody>
      </p:sp>
      <p:pic>
        <p:nvPicPr>
          <p:cNvPr id="16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build="p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ubTitle" idx="1"/>
          </p:nvPr>
        </p:nvSpPr>
        <p:spPr>
          <a:xfrm>
            <a:off x="250825" y="2332036"/>
            <a:ext cx="8229600" cy="4525964"/>
          </a:xfrm>
          <a:prstGeom prst="rect">
            <a:avLst/>
          </a:prstGeom>
        </p:spPr>
        <p:txBody>
          <a:bodyPr lIns="0" tIns="0" rIns="0" bIns="0"/>
          <a:lstStyle/>
          <a:p>
            <a:pPr marL="1625600" indent="-16256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Any consequence of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war, invasion, act of foreign enemy, hostilities (whether war be declared or not), civil war, terrorism</a:t>
            </a:r>
            <a:r>
              <a:t>, rebellion, revolution, insurrection or military or usurped power.</a:t>
            </a:r>
          </a:p>
        </p:txBody>
      </p:sp>
      <p:pic>
        <p:nvPicPr>
          <p:cNvPr id="16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subTitle" idx="1"/>
          </p:nvPr>
        </p:nvSpPr>
        <p:spPr>
          <a:xfrm>
            <a:off x="323850" y="21336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1625600" indent="-16256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Liability due to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force majeure</a:t>
            </a:r>
            <a:r>
              <a:t> (for example, but not limited to, earthquake and flood).</a:t>
            </a:r>
          </a:p>
          <a:p>
            <a:pPr marL="1625600" indent="-1625600" algn="just" defTabSz="914400">
              <a:spcBef>
                <a:spcPts val="700"/>
              </a:spcBef>
              <a:buClr>
                <a:srgbClr val="FF0000"/>
              </a:buClr>
              <a:buSzPct val="100000"/>
              <a:buFont typeface="Arial"/>
              <a:buChar char="•"/>
              <a:defRPr sz="32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Fines, penalties, punitive</a:t>
            </a:r>
            <a:r>
              <a:rPr u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or exemplary damages or any other damages resulting from the multiplication of compensatory damages.</a:t>
            </a:r>
          </a:p>
        </p:txBody>
      </p:sp>
      <p:pic>
        <p:nvPicPr>
          <p:cNvPr id="168" name="image1.jpeg" descr="Header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6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build="p" bldLvl="5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subTitle" idx="1"/>
          </p:nvPr>
        </p:nvSpPr>
        <p:spPr>
          <a:xfrm>
            <a:off x="468312" y="1916111"/>
            <a:ext cx="8229601" cy="4525964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costs of revising or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redesigning drawings, plans, specifications</a:t>
            </a:r>
            <a:r>
              <a:t> or schedules of specifications as a consequence of a claim indemnifiable.</a:t>
            </a:r>
          </a:p>
          <a:p>
            <a:pPr marL="914400" indent="-914400" algn="just" defTabSz="914400">
              <a:spcBef>
                <a:spcPts val="700"/>
              </a:spcBef>
              <a:buClr>
                <a:srgbClr val="FF0000"/>
              </a:buClr>
              <a:buSzPct val="100000"/>
              <a:buFont typeface="Arial"/>
              <a:buChar char="•"/>
              <a:defRPr sz="3200"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Infringement of patents, copyrights, trade names, trade marks</a:t>
            </a:r>
            <a:r>
              <a:rPr u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or registered design or the allocation of licenses.</a:t>
            </a:r>
          </a:p>
        </p:txBody>
      </p:sp>
      <p:pic>
        <p:nvPicPr>
          <p:cNvPr id="17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bldLvl="5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subTitle" idx="1"/>
          </p:nvPr>
        </p:nvSpPr>
        <p:spPr>
          <a:xfrm>
            <a:off x="395287" y="2420936"/>
            <a:ext cx="7931151" cy="3201989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Bodily injury sustained by any person arising out of and in the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course of his employment by the insured</a:t>
            </a:r>
            <a:r>
              <a:t> under a contract of service or apprenticeship with the insured.</a:t>
            </a:r>
          </a:p>
        </p:txBody>
      </p:sp>
      <p:pic>
        <p:nvPicPr>
          <p:cNvPr id="17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subTitle" idx="1"/>
          </p:nvPr>
        </p:nvSpPr>
        <p:spPr>
          <a:xfrm>
            <a:off x="395287" y="1844675"/>
            <a:ext cx="8147051" cy="3201989"/>
          </a:xfrm>
          <a:prstGeom prst="rect">
            <a:avLst/>
          </a:prstGeom>
        </p:spPr>
        <p:txBody>
          <a:bodyPr lIns="0" tIns="0" rIns="0" bIns="0"/>
          <a:lstStyle/>
          <a:p>
            <a:pPr marL="1089025" indent="-1089025" algn="just" defTabSz="9144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Claims failed by the insured under the policy against each other or filed by a party,</a:t>
            </a:r>
          </a:p>
          <a:p>
            <a:pPr marL="1168400" lvl="1" indent="-711200" algn="just" defTabSz="914400">
              <a:spcBef>
                <a:spcPts val="600"/>
              </a:spcBef>
              <a:buSzPct val="100000"/>
              <a:buAutoNum type="arabicPeriod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Which is directly or indirectly owned,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controlled, operated or managed by an</a:t>
            </a:r>
            <a:r>
              <a:rPr u="sng"/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insured,</a:t>
            </a:r>
            <a:endParaRPr sz="1800"/>
          </a:p>
          <a:p>
            <a:pPr marL="1168400" lvl="1" indent="-711200" algn="just" defTabSz="914400">
              <a:spcBef>
                <a:spcPts val="600"/>
              </a:spcBef>
              <a:buSzPct val="100000"/>
              <a:buAutoNum type="arabicPeriod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 which any insured is a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partner, consultant or employee.</a:t>
            </a:r>
          </a:p>
        </p:txBody>
      </p:sp>
      <p:pic>
        <p:nvPicPr>
          <p:cNvPr id="17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build="p" bldLvl="5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subTitle" idx="1"/>
          </p:nvPr>
        </p:nvSpPr>
        <p:spPr>
          <a:xfrm>
            <a:off x="468312" y="2349500"/>
            <a:ext cx="8229601" cy="3776663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Loss or destruction due to :</a:t>
            </a:r>
          </a:p>
          <a:p>
            <a:pPr marL="1035754" lvl="1" indent="-578554" algn="just" defTabSz="914400">
              <a:spcBef>
                <a:spcPts val="700"/>
              </a:spcBef>
              <a:buSzPct val="100000"/>
              <a:buAutoNum type="arabicPeriod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Ionizing radiations or contamination by radioactivity.</a:t>
            </a:r>
            <a:endParaRPr sz="1800"/>
          </a:p>
          <a:p>
            <a:pPr marL="1035754" lvl="1" indent="-578554" algn="just" defTabSz="914400">
              <a:spcBef>
                <a:spcPts val="700"/>
              </a:spcBef>
              <a:buSzPct val="100000"/>
              <a:buAutoNum type="arabicPeriod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radioactive, toxic, explosive or other hazardous</a:t>
            </a:r>
          </a:p>
        </p:txBody>
      </p:sp>
      <p:pic>
        <p:nvPicPr>
          <p:cNvPr id="18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ubTitle" sz="half" idx="1"/>
          </p:nvPr>
        </p:nvSpPr>
        <p:spPr>
          <a:xfrm>
            <a:off x="684211" y="2278061"/>
            <a:ext cx="7824790" cy="2879727"/>
          </a:xfrm>
          <a:prstGeom prst="rect">
            <a:avLst/>
          </a:prstGeom>
        </p:spPr>
        <p:txBody>
          <a:bodyPr lIns="0" tIns="0" rIns="0" bIns="0"/>
          <a:lstStyle>
            <a:lvl1pPr algn="ctr" defTabSz="849312">
              <a:lnSpc>
                <a:spcPct val="80000"/>
              </a:lnSpc>
              <a:spcBef>
                <a:spcPts val="2600"/>
              </a:spcBef>
              <a:defRPr sz="11100" b="1">
                <a:solidFill>
                  <a:srgbClr val="FF0000"/>
                </a:solidFill>
                <a:effectLst>
                  <a:outerShdw blurRad="12700" dist="762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FOR WHO?</a:t>
            </a:r>
          </a:p>
        </p:txBody>
      </p:sp>
      <p:pic>
        <p:nvPicPr>
          <p:cNvPr id="3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build="p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subTitle" idx="1"/>
          </p:nvPr>
        </p:nvSpPr>
        <p:spPr>
          <a:xfrm>
            <a:off x="468312" y="2349500"/>
            <a:ext cx="8229601" cy="3776663"/>
          </a:xfrm>
          <a:prstGeom prst="rect">
            <a:avLst/>
          </a:prstGeom>
        </p:spPr>
        <p:txBody>
          <a:bodyPr lIns="0" tIns="0" rIns="0" bIns="0"/>
          <a:lstStyle/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Professional Liability </a:t>
            </a:r>
            <a:r>
              <a:rPr>
                <a:solidFill>
                  <a:srgbClr val="FF2600"/>
                </a:solidFill>
              </a:rPr>
              <a:t>vs</a:t>
            </a:r>
            <a:r>
              <a:t> Decennial Liability.</a:t>
            </a:r>
          </a:p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914400" indent="-914400" algn="just" defTabSz="914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Professional Liability </a:t>
            </a:r>
            <a:r>
              <a:rPr>
                <a:solidFill>
                  <a:srgbClr val="FF2600"/>
                </a:solidFill>
              </a:rPr>
              <a:t>vs</a:t>
            </a:r>
            <a:r>
              <a:t> Directors &amp;Officers Liability.   </a:t>
            </a:r>
          </a:p>
        </p:txBody>
      </p:sp>
      <p:pic>
        <p:nvPicPr>
          <p:cNvPr id="184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21" y="244533"/>
            <a:ext cx="1388685" cy="63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build="p" bldLvl="5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684212" y="2852736"/>
            <a:ext cx="7632701" cy="131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3600"/>
              </a:spcBef>
              <a:defRPr sz="6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Edwardian Script ITC"/>
                <a:ea typeface="Edwardian Script ITC"/>
                <a:cs typeface="Edwardian Script ITC"/>
                <a:sym typeface="Edwardian Script ITC"/>
              </a:defRPr>
            </a:lvl1pPr>
          </a:lstStyle>
          <a:p>
            <a:r>
              <a:t>Thank You</a:t>
            </a:r>
          </a:p>
        </p:txBody>
      </p:sp>
      <p:pic>
        <p:nvPicPr>
          <p:cNvPr id="187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6000" y="1212884"/>
            <a:ext cx="3529125" cy="1612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3.jpeg" descr="C:\Users\T.marea\Desktop\PI Presentation\Pics\Engineer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6" y="19050"/>
            <a:ext cx="8353427" cy="681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5.jpeg" descr="C:\Users\T.marea\Desktop\PI Presentation\Pics\japan_factory01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987" y="476250"/>
            <a:ext cx="8943976" cy="5976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6.jpeg" descr="C:\Users\T.marea\Desktop\PI Presentation\Pics\doctor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37" y="404811"/>
            <a:ext cx="9051926" cy="6048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7.jpeg" descr="C:\Users\T.marea\Desktop\PI Presentation\Pics\losangelesaccountingservices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" y="404811"/>
            <a:ext cx="9077326" cy="6048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771</Words>
  <Application>Microsoft Macintosh PowerPoint</Application>
  <PresentationFormat>On-screen Show (4:3)</PresentationFormat>
  <Paragraphs>132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Avenir Roman</vt:lpstr>
      <vt:lpstr>Berlin Sans FB</vt:lpstr>
      <vt:lpstr>Edwardian Script ITC</vt:lpstr>
      <vt:lpstr>Helvetica</vt:lpstr>
      <vt:lpstr>Malgun Gothic</vt:lpstr>
      <vt:lpstr>Times New Roman</vt:lpstr>
      <vt:lpstr>Arial</vt:lpstr>
      <vt:lpstr>Default</vt:lpstr>
      <vt:lpstr>PowerPoint Presentation</vt:lpstr>
      <vt:lpstr>Professional Indemnity Insurance Architects &amp; Engineers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Professional Indemnity Types</vt:lpstr>
      <vt:lpstr>PowerPoint Presentation</vt:lpstr>
      <vt:lpstr>PowerPoint Presentation</vt:lpstr>
      <vt:lpstr>PowerPoint Presentation</vt:lpstr>
      <vt:lpstr>PowerPoint Presentation</vt:lpstr>
      <vt:lpstr> HOW does liability arise?</vt:lpstr>
      <vt:lpstr>PowerPoint Presentation</vt:lpstr>
      <vt:lpstr>Definition </vt:lpstr>
      <vt:lpstr>Who is the Insured </vt:lpstr>
      <vt:lpstr>Basis of Coverage</vt:lpstr>
      <vt:lpstr>Annual Cover </vt:lpstr>
      <vt:lpstr>Single Project  </vt:lpstr>
      <vt:lpstr>Proposal Form and Risk Underwriting</vt:lpstr>
      <vt:lpstr>Proposal Form and Risk Underwriting</vt:lpstr>
      <vt:lpstr>Legal Form &amp; Structure </vt:lpstr>
      <vt:lpstr>Extensions Standard</vt:lpstr>
      <vt:lpstr>Limits of Indemnity</vt:lpstr>
      <vt:lpstr>Risky Location &amp; High Value / Concentration of Risk </vt:lpstr>
      <vt:lpstr>PowerPoint Presentation</vt:lpstr>
      <vt:lpstr>Litigation &amp; Geographical Scope  </vt:lpstr>
      <vt:lpstr>PowerPoint Presentation</vt:lpstr>
      <vt:lpstr>Claims Trigger</vt:lpstr>
      <vt:lpstr>Professional Indemnity Policy is a Claims Made policy   What is Retro-active date and its benefits? </vt:lpstr>
      <vt:lpstr>PowerPoint Presentation</vt:lpstr>
      <vt:lpstr>Some General Exclusions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Indemnity Insurance Architects &amp; Engineers </dc:title>
  <cp:lastModifiedBy>Microsoft Office User</cp:lastModifiedBy>
  <cp:revision>12</cp:revision>
  <dcterms:modified xsi:type="dcterms:W3CDTF">2018-04-26T05:11:52Z</dcterms:modified>
</cp:coreProperties>
</file>